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1pPr>
    <a:lvl2pPr marL="40639" marR="40639" indent="2667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2pPr>
    <a:lvl3pPr marL="40639" marR="40639" indent="533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3pPr>
    <a:lvl4pPr marL="40639" marR="40639" indent="80009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4pPr>
    <a:lvl5pPr marL="40639" marR="40639" indent="1066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5pPr>
    <a:lvl6pPr marL="40639" marR="40639" indent="13335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6pPr>
    <a:lvl7pPr marL="40639" marR="40639" indent="16129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7pPr>
    <a:lvl8pPr marL="40639" marR="40639" indent="1879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8pPr>
    <a:lvl9pPr marL="40639" marR="40639" indent="21463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DC5C2F9-1CAC-4260-A1DD-9FCDBB87749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half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/>
          <a:lstStyle>
            <a:lvl1pPr marL="0" marR="0"/>
            <a:lvl2pPr marL="0" marR="0"/>
            <a:lvl3pPr marL="0" marR="0"/>
            <a:lvl4pPr marL="0" marR="0"/>
            <a:lvl5pPr marL="0" marR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/>
          <p:nvPr>
            <p:ph type="title"/>
          </p:nvPr>
        </p:nvSpPr>
        <p:spPr>
          <a:xfrm>
            <a:off x="1270000" y="240862"/>
            <a:ext cx="10464800" cy="246467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Body Level One…"/>
          <p:cNvSpPr txBox="1"/>
          <p:nvPr>
            <p:ph type="body" sz="half" idx="1"/>
          </p:nvPr>
        </p:nvSpPr>
        <p:spPr>
          <a:xfrm>
            <a:off x="1270000" y="2705537"/>
            <a:ext cx="5041900" cy="5841126"/>
          </a:xfrm>
          <a:prstGeom prst="rect">
            <a:avLst/>
          </a:prstGeom>
        </p:spPr>
        <p:txBody>
          <a:bodyPr anchor="ctr"/>
          <a:lstStyle>
            <a:lvl1pPr marL="760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1pPr>
            <a:lvl2pPr marL="1204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2pPr>
            <a:lvl3pPr marL="1649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3pPr>
            <a:lvl4pPr marL="2093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4pPr>
            <a:lvl5pPr marL="2538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xfrm>
            <a:off x="1270000" y="177800"/>
            <a:ext cx="10464800" cy="2590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idx="1"/>
          </p:nvPr>
        </p:nvSpPr>
        <p:spPr>
          <a:xfrm>
            <a:off x="1270000" y="2768600"/>
            <a:ext cx="10464800" cy="6985000"/>
          </a:xfrm>
          <a:prstGeom prst="rect">
            <a:avLst/>
          </a:prstGeom>
        </p:spPr>
        <p:txBody>
          <a:bodyPr/>
          <a:lstStyle>
            <a:lvl1pPr marL="760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1pPr>
            <a:lvl2pPr marL="1204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2pPr>
            <a:lvl3pPr marL="1649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3pPr>
            <a:lvl4pPr marL="2093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4pPr>
            <a:lvl5pPr marL="2538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/>
          <p:nvPr>
            <p:ph type="title"/>
          </p:nvPr>
        </p:nvSpPr>
        <p:spPr>
          <a:xfrm>
            <a:off x="1270000" y="240862"/>
            <a:ext cx="10464800" cy="246467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quarter" idx="1"/>
          </p:nvPr>
        </p:nvSpPr>
        <p:spPr>
          <a:xfrm>
            <a:off x="7772400" y="2705537"/>
            <a:ext cx="3962400" cy="5841126"/>
          </a:xfrm>
          <a:prstGeom prst="rect">
            <a:avLst/>
          </a:prstGeom>
        </p:spPr>
        <p:txBody>
          <a:bodyPr anchor="ctr"/>
          <a:lstStyle>
            <a:lvl1pPr marL="760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1pPr>
            <a:lvl2pPr marL="1204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2pPr>
            <a:lvl3pPr marL="1649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3pPr>
            <a:lvl4pPr marL="2093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4pPr>
            <a:lvl5pPr marL="2538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/>
          <p:nvPr>
            <p:ph type="title"/>
          </p:nvPr>
        </p:nvSpPr>
        <p:spPr>
          <a:xfrm>
            <a:off x="1270000" y="240862"/>
            <a:ext cx="10464800" cy="246467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2" name="Body Level One…"/>
          <p:cNvSpPr txBox="1"/>
          <p:nvPr>
            <p:ph type="body" sz="half" idx="1"/>
          </p:nvPr>
        </p:nvSpPr>
        <p:spPr>
          <a:xfrm>
            <a:off x="1270000" y="2705537"/>
            <a:ext cx="5041900" cy="5841126"/>
          </a:xfrm>
          <a:prstGeom prst="rect">
            <a:avLst/>
          </a:prstGeom>
        </p:spPr>
        <p:txBody>
          <a:bodyPr anchor="ctr"/>
          <a:lstStyle>
            <a:lvl1pPr marL="760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1pPr>
            <a:lvl2pPr marL="1204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2pPr>
            <a:lvl3pPr marL="1649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3pPr>
            <a:lvl4pPr marL="20939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4pPr>
            <a:lvl5pPr marL="2538412" marR="0" indent="-493712" algn="l">
              <a:spcBef>
                <a:spcPts val="3800"/>
              </a:spcBef>
              <a:buClr>
                <a:srgbClr val="000000"/>
              </a:buClr>
              <a:buSzPct val="171000"/>
              <a:buFont typeface="Gill Sans"/>
              <a:buChar char="•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270000" y="240862"/>
            <a:ext cx="10464800" cy="246467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05537"/>
            <a:ext cx="10464800" cy="5841126"/>
          </a:xfrm>
          <a:prstGeom prst="rect">
            <a:avLst/>
          </a:prstGeom>
        </p:spPr>
        <p:txBody>
          <a:bodyPr anchor="ctr"/>
          <a:lstStyle>
            <a:lvl1pPr marL="838200" marR="0" indent="-571500" algn="l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1pPr>
            <a:lvl2pPr marL="1282700" marR="0" indent="-571500" algn="l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2pPr>
            <a:lvl3pPr marL="1727200" marR="0" indent="-571500" algn="l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3pPr>
            <a:lvl4pPr marL="2171700" marR="0" indent="-571500" algn="l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4pPr>
            <a:lvl5pPr marL="2616200" marR="0" indent="-571500" algn="l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anchor="ctr"/>
          <a:lstStyle>
            <a:lvl1pPr marL="838200" marR="0" indent="-571500" algn="l">
              <a:spcBef>
                <a:spcPts val="48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1pPr>
            <a:lvl2pPr marL="1282700" marR="0" indent="-571500" algn="l">
              <a:spcBef>
                <a:spcPts val="48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2pPr>
            <a:lvl3pPr marL="1727200" marR="0" indent="-571500" algn="l">
              <a:spcBef>
                <a:spcPts val="48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3pPr>
            <a:lvl4pPr marL="2171700" marR="0" indent="-571500" algn="l">
              <a:spcBef>
                <a:spcPts val="48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4pPr>
            <a:lvl5pPr marL="2616200" marR="0" indent="-571500" algn="l">
              <a:spcBef>
                <a:spcPts val="4800"/>
              </a:spcBef>
              <a:buClr>
                <a:srgbClr val="000000"/>
              </a:buClr>
              <a:buSzPct val="171000"/>
              <a:buFont typeface="Gill Sans"/>
              <a:buChar char="•"/>
              <a:defRPr sz="4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sz="half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/>
          <a:lstStyle>
            <a:lvl1pPr marL="0" marR="0">
              <a:defRPr sz="3400"/>
            </a:lvl1pPr>
            <a:lvl2pPr marL="0" marR="0">
              <a:defRPr sz="3400"/>
            </a:lvl2pPr>
            <a:lvl3pPr marL="0" marR="0">
              <a:defRPr sz="3400"/>
            </a:lvl3pPr>
            <a:lvl4pPr marL="0" marR="0">
              <a:defRPr sz="3400"/>
            </a:lvl4pPr>
            <a:lvl5pPr marL="0" marR="0"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/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71" name="Body Level One…"/>
          <p:cNvSpPr txBox="1"/>
          <p:nvPr>
            <p:ph type="body" sz="half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/>
          <a:lstStyle>
            <a:lvl1pPr marL="0" marR="0">
              <a:defRPr sz="3400"/>
            </a:lvl1pPr>
            <a:lvl2pPr marL="0" marR="0">
              <a:defRPr sz="3400"/>
            </a:lvl2pPr>
            <a:lvl3pPr marL="0" marR="0">
              <a:defRPr sz="3400"/>
            </a:lvl3pPr>
            <a:lvl4pPr marL="0" marR="0">
              <a:defRPr sz="3400"/>
            </a:lvl4pPr>
            <a:lvl5pPr marL="0" marR="0"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50240" y="2275839"/>
            <a:ext cx="11704321" cy="6436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178550" y="9372600"/>
            <a:ext cx="647700" cy="723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defTabSz="457200"/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0" marR="0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0" marR="0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0" marR="0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0" marR="0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titleStyle>
    <p:bodyStyle>
      <a:lvl1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40639" marR="40639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0" marR="0" indent="228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0" marR="0" indent="685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0" marR="0" indent="11430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0" marR="0" indent="1600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TEP 1…"/>
          <p:cNvSpPr txBox="1"/>
          <p:nvPr>
            <p:ph type="ctrTitle"/>
          </p:nvPr>
        </p:nvSpPr>
        <p:spPr>
          <a:xfrm>
            <a:off x="1270000" y="190500"/>
            <a:ext cx="10464800" cy="6438305"/>
          </a:xfrm>
          <a:prstGeom prst="rect">
            <a:avLst/>
          </a:prstGeom>
        </p:spPr>
        <p:txBody>
          <a:bodyPr anchor="t"/>
          <a:lstStyle/>
          <a:p>
            <a:pPr>
              <a:buClr>
                <a:srgbClr val="000000"/>
              </a:buClr>
              <a:buFont typeface="Gill Sans"/>
              <a:defRPr sz="4800"/>
            </a:pPr>
            <a:r>
              <a:t>STEP 1</a:t>
            </a:r>
          </a:p>
          <a:p>
            <a:pPr>
              <a:buClr>
                <a:srgbClr val="000000"/>
              </a:buClr>
              <a:buFont typeface="Gill Sans"/>
              <a:defRPr sz="4800"/>
            </a:pPr>
            <a:r>
              <a:t>Powerpoint 1.4</a:t>
            </a:r>
          </a:p>
          <a:p>
            <a:pPr>
              <a:buClr>
                <a:srgbClr val="000000"/>
              </a:buClr>
              <a:buFont typeface="Gill Sans"/>
              <a:defRPr sz="4800"/>
            </a:pPr>
            <a:r>
              <a:t>Big Book Study</a:t>
            </a:r>
          </a:p>
          <a:p>
            <a:pPr>
              <a:defRPr sz="4000"/>
            </a:pPr>
            <a:r>
              <a:t>Chapter 3. More about Alcoholism</a:t>
            </a:r>
          </a:p>
          <a:p>
            <a:pPr>
              <a:defRPr sz="4000"/>
            </a:pPr>
          </a:p>
          <a:p>
            <a:pPr>
              <a:buClr>
                <a:srgbClr val="000000"/>
              </a:buClr>
              <a:buFont typeface="Gill Sans"/>
              <a:defRPr sz="3600"/>
            </a:pPr>
            <a:r>
              <a:t>This power point displays words taken directly from the Big Book of Alcoholics Anonymous. These are being shown to create discussion.</a:t>
            </a:r>
          </a:p>
          <a:p>
            <a:pPr>
              <a:buClr>
                <a:srgbClr val="000000"/>
              </a:buClr>
              <a:buFont typeface="Gill Sans"/>
              <a:defRPr sz="3600"/>
            </a:pPr>
          </a:p>
          <a:p>
            <a:pPr>
              <a:buClr>
                <a:srgbClr val="000000"/>
              </a:buClr>
              <a:buFont typeface="Gill Sans"/>
              <a:defRPr sz="3600"/>
            </a:pPr>
            <a:r>
              <a:t>We admitted we were powerless over alcohol / our addiction, that our lives had become unmanageable.</a:t>
            </a:r>
          </a:p>
        </p:txBody>
      </p:sp>
      <p:sp>
        <p:nvSpPr>
          <p:cNvPr id="133" name="Identify different types of powerlessness and unmanageability.…"/>
          <p:cNvSpPr txBox="1"/>
          <p:nvPr>
            <p:ph type="subTitle" sz="quarter" idx="1"/>
          </p:nvPr>
        </p:nvSpPr>
        <p:spPr>
          <a:xfrm>
            <a:off x="1270000" y="6934993"/>
            <a:ext cx="10464800" cy="2356149"/>
          </a:xfrm>
          <a:prstGeom prst="rect">
            <a:avLst/>
          </a:prstGeom>
        </p:spPr>
        <p:txBody>
          <a:bodyPr/>
          <a:lstStyle/>
          <a:p>
            <a:pPr marL="756557" indent="-489857">
              <a:buClr>
                <a:srgbClr val="000000"/>
              </a:buClr>
              <a:buSzPct val="171000"/>
              <a:buFont typeface="Gill Sans"/>
              <a:buChar char="•"/>
              <a:defRPr sz="2900"/>
            </a:pPr>
            <a:r>
              <a:t>Identify different types of powerlessness and unmanageability.</a:t>
            </a:r>
          </a:p>
          <a:p>
            <a:pPr marL="756557" indent="-489857">
              <a:buClr>
                <a:srgbClr val="000000"/>
              </a:buClr>
              <a:buSzPct val="171000"/>
              <a:buFont typeface="Gill Sans"/>
              <a:buChar char="•"/>
              <a:defRPr sz="2900"/>
            </a:pPr>
            <a:r>
              <a:t>Do not be put off by the language. The use of the words alcohol or alcoholic can be easily changed to drugs or addict.</a:t>
            </a:r>
          </a:p>
          <a:p>
            <a:pPr marL="756557" indent="-489857">
              <a:buClr>
                <a:srgbClr val="000000"/>
              </a:buClr>
              <a:buSzPct val="171000"/>
              <a:buFont typeface="Gill Sans"/>
              <a:buChar char="•"/>
              <a:defRPr sz="2900"/>
            </a:pPr>
            <a:r>
              <a:t>The principles of recovery are the same whatever your drug of choice.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Big Book Stu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60" name="What does the story about Fred highligh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889000">
              <a:buSzTx/>
              <a:buNone/>
            </a:lvl1pPr>
          </a:lstStyle>
          <a:p>
            <a:pPr/>
            <a:r>
              <a:t>What does the story about Fred highlight?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Big Book Stu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63" name="Once more: The alcoholic at certain times has no effective mental defence against the first drink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Once more: The alcoholic at certain times has no effective mental defence against the first drink. </a:t>
            </a:r>
          </a:p>
          <a:p>
            <a:pPr marL="889000">
              <a:defRPr sz="3600"/>
            </a:pPr>
            <a:r>
              <a:t>Except in a few rare cases, neither he nor any other human being can provide such a defence.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he Doctor’s Opinion"/>
          <p:cNvSpPr txBox="1"/>
          <p:nvPr>
            <p:ph type="title"/>
          </p:nvPr>
        </p:nvSpPr>
        <p:spPr>
          <a:xfrm>
            <a:off x="1270000" y="245241"/>
            <a:ext cx="10464800" cy="2455918"/>
          </a:xfrm>
          <a:prstGeom prst="rect">
            <a:avLst/>
          </a:prstGeom>
        </p:spPr>
        <p:txBody>
          <a:bodyPr/>
          <a:lstStyle/>
          <a:p>
            <a:pPr/>
            <a:r>
              <a:t>The Doctor’s Opinion</a:t>
            </a:r>
          </a:p>
        </p:txBody>
      </p:sp>
      <p:sp>
        <p:nvSpPr>
          <p:cNvPr id="166" name="We believe, and so suggested a few years ago, that the action of alcohol on these chronic alcoholics is a manifestation of an allergy; that the phenomenon of craving is limited to this class and never occurs in the average temperate drinker."/>
          <p:cNvSpPr txBox="1"/>
          <p:nvPr>
            <p:ph type="body" idx="1"/>
          </p:nvPr>
        </p:nvSpPr>
        <p:spPr>
          <a:xfrm>
            <a:off x="1244600" y="2701158"/>
            <a:ext cx="10464800" cy="5799084"/>
          </a:xfrm>
          <a:prstGeom prst="rect">
            <a:avLst/>
          </a:prstGeom>
        </p:spPr>
        <p:txBody>
          <a:bodyPr/>
          <a:lstStyle>
            <a:lvl1pPr marL="889000">
              <a:defRPr sz="3600"/>
            </a:lvl1pPr>
          </a:lstStyle>
          <a:p>
            <a:pPr/>
            <a:r>
              <a:t>We believe, and so suggested a few years ago, that the action of alcohol on these chronic alcoholics is a manifestation of an allergy; that the phenomenon of craving is limited to this class and never occurs in the average temperate drinker.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he Doctor’s Opinion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/>
          <a:lstStyle/>
          <a:p>
            <a:pPr/>
            <a:r>
              <a:t>The Doctor’s Opinion</a:t>
            </a:r>
          </a:p>
        </p:txBody>
      </p:sp>
      <p:sp>
        <p:nvSpPr>
          <p:cNvPr id="169" name="On the other hand—and strange as this may seem to those who do not understand—once a psychic change has occurred,…"/>
          <p:cNvSpPr txBox="1"/>
          <p:nvPr>
            <p:ph type="body" idx="1"/>
          </p:nvPr>
        </p:nvSpPr>
        <p:spPr>
          <a:xfrm>
            <a:off x="1643062" y="2436812"/>
            <a:ext cx="10464801" cy="6604001"/>
          </a:xfrm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On the other hand—and strange as this may seem to those who do not understand—once a psychic change has occurred, </a:t>
            </a:r>
          </a:p>
          <a:p>
            <a:pPr marL="889000">
              <a:defRPr sz="3600"/>
            </a:pPr>
            <a:r>
              <a:t>the very same person who seemed doomed, who had so many problems he despaired of ever solving them, suddenly finds himself easily able to control his desire for alcohol, </a:t>
            </a:r>
          </a:p>
          <a:p>
            <a:pPr marL="889000">
              <a:defRPr sz="3600"/>
            </a:pPr>
            <a:r>
              <a:t>the only effort necessary being that required to follow a few simple rules.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he Doctor’s Opinion"/>
          <p:cNvSpPr txBox="1"/>
          <p:nvPr>
            <p:ph type="title"/>
          </p:nvPr>
        </p:nvSpPr>
        <p:spPr>
          <a:xfrm>
            <a:off x="1270000" y="223520"/>
            <a:ext cx="10464800" cy="2499360"/>
          </a:xfrm>
          <a:prstGeom prst="rect">
            <a:avLst/>
          </a:prstGeom>
        </p:spPr>
        <p:txBody>
          <a:bodyPr/>
          <a:lstStyle/>
          <a:p>
            <a:pPr/>
            <a:r>
              <a:t>The Doctor’s Opinion</a:t>
            </a:r>
          </a:p>
        </p:txBody>
      </p:sp>
      <p:sp>
        <p:nvSpPr>
          <p:cNvPr id="172" name="I do not hold with those who believe that alcoholism is entirely a problem of mental control.…"/>
          <p:cNvSpPr txBox="1"/>
          <p:nvPr>
            <p:ph type="body" idx="1"/>
          </p:nvPr>
        </p:nvSpPr>
        <p:spPr>
          <a:xfrm>
            <a:off x="1270000" y="2722879"/>
            <a:ext cx="10464800" cy="6695441"/>
          </a:xfrm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I do not hold with those who believe that alcoholism is entirely a problem of mental control. </a:t>
            </a:r>
          </a:p>
          <a:p>
            <a:pPr marL="889000">
              <a:defRPr sz="3600"/>
            </a:pPr>
            <a:r>
              <a:t>The classification of alcoholics seems most difficult, and in much detail is outside the scope of this book.</a:t>
            </a:r>
          </a:p>
          <a:p>
            <a:pPr marL="889000">
              <a:defRPr sz="3600"/>
            </a:pPr>
            <a:r>
              <a:t>The only relief we have to suggest is entire abstinence.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Ques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/>
            <a:r>
              <a:t>Questions</a:t>
            </a:r>
          </a:p>
        </p:txBody>
      </p:sp>
      <p:sp>
        <p:nvSpPr>
          <p:cNvPr id="175" name="These discussion points and ideas will be discussed in group work followed by completion of section 1.4 in your workbook."/>
          <p:cNvSpPr txBox="1"/>
          <p:nvPr>
            <p:ph type="body" idx="1"/>
          </p:nvPr>
        </p:nvSpPr>
        <p:spPr>
          <a:xfrm>
            <a:off x="1270000" y="2705537"/>
            <a:ext cx="10731500" cy="5841126"/>
          </a:xfrm>
          <a:prstGeom prst="rect">
            <a:avLst/>
          </a:prstGeom>
        </p:spPr>
        <p:txBody>
          <a:bodyPr/>
          <a:lstStyle>
            <a:lvl1pPr marL="889000"/>
          </a:lstStyle>
          <a:p>
            <a:pPr/>
            <a:r>
              <a:t>These discussion points and ideas will be discussed in group work followed by completion of section 1.4 in your workbook.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Big Book Study"/>
          <p:cNvSpPr txBox="1"/>
          <p:nvPr>
            <p:ph type="title"/>
          </p:nvPr>
        </p:nvSpPr>
        <p:spPr>
          <a:xfrm>
            <a:off x="1244600" y="279400"/>
            <a:ext cx="10464800" cy="2413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36" name="“Therefore, it is not surprising that our drinking careers have been characterised by countless vain attempts to prove we could drink like other people.”…"/>
          <p:cNvSpPr txBox="1"/>
          <p:nvPr>
            <p:ph type="body" idx="1"/>
          </p:nvPr>
        </p:nvSpPr>
        <p:spPr>
          <a:xfrm>
            <a:off x="1244600" y="2692400"/>
            <a:ext cx="10464800" cy="6502400"/>
          </a:xfrm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“Therefore, it is not surprising that our drinking careers have been characterised by countless vain attempts to prove we could drink like other people.”</a:t>
            </a:r>
          </a:p>
          <a:p>
            <a:pPr marL="889000">
              <a:buSzTx/>
              <a:buNone/>
              <a:defRPr sz="3600"/>
            </a:pPr>
          </a:p>
          <a:p>
            <a:pPr marL="889000">
              <a:defRPr sz="3600"/>
            </a:pPr>
            <a:r>
              <a:t>“The idea that somehow, someday he will control and enjoy his drinking is the great obsession of every abnormal drinker.”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Big Book Study"/>
          <p:cNvSpPr txBox="1"/>
          <p:nvPr>
            <p:ph type="title"/>
          </p:nvPr>
        </p:nvSpPr>
        <p:spPr>
          <a:xfrm>
            <a:off x="1270000" y="192689"/>
            <a:ext cx="10464800" cy="2561022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39" name="“We learned that we had to fully concede to our innermost selves that we were alcoholics. This is the first step in recovery.”…"/>
          <p:cNvSpPr txBox="1"/>
          <p:nvPr>
            <p:ph type="body" idx="1"/>
          </p:nvPr>
        </p:nvSpPr>
        <p:spPr>
          <a:xfrm>
            <a:off x="1270000" y="2753710"/>
            <a:ext cx="10464800" cy="6024180"/>
          </a:xfrm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“We learned that we had to fully concede to our innermost selves that we were alcoholics. This is the first step in recovery.”</a:t>
            </a:r>
          </a:p>
          <a:p>
            <a:pPr marL="889000">
              <a:buSzTx/>
              <a:buNone/>
              <a:defRPr sz="3600"/>
            </a:pPr>
          </a:p>
          <a:p>
            <a:pPr marL="889000">
              <a:defRPr sz="3600"/>
            </a:pPr>
            <a:r>
              <a:t>“The delusion that we are like other people, or presently may be, has to be smashed.”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Big Book Study"/>
          <p:cNvSpPr txBox="1"/>
          <p:nvPr>
            <p:ph type="title"/>
          </p:nvPr>
        </p:nvSpPr>
        <p:spPr>
          <a:xfrm>
            <a:off x="863600" y="381000"/>
            <a:ext cx="11582400" cy="18288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42" name="We alcoholics are men and women who have lost the ability to control our drinking.…"/>
          <p:cNvSpPr txBox="1"/>
          <p:nvPr>
            <p:ph type="body" idx="1"/>
          </p:nvPr>
        </p:nvSpPr>
        <p:spPr>
          <a:xfrm>
            <a:off x="1854200" y="1905000"/>
            <a:ext cx="10006261" cy="7350125"/>
          </a:xfrm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We alcoholics are men and women who have lost the ability to control our drinking. </a:t>
            </a:r>
          </a:p>
          <a:p>
            <a:pPr marL="889000">
              <a:defRPr sz="3600"/>
            </a:pPr>
            <a:r>
              <a:t>We know that no real alcoholic ever recovers control.</a:t>
            </a:r>
          </a:p>
          <a:p>
            <a:pPr marL="889000">
              <a:defRPr sz="3600"/>
            </a:pPr>
            <a:r>
              <a:t>We are convinced to a man that alcoholics of our type are in the grip of a progressive illness. </a:t>
            </a:r>
          </a:p>
          <a:p>
            <a:pPr marL="889000">
              <a:defRPr sz="3600"/>
            </a:pPr>
            <a:r>
              <a:t>Over any considerable period we get worse, never better.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ig Book Stu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45" name="We do not like to pronounce any individual as alcoholic, but you can quickly diagnose yourself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We do not like to pronounce any individual as alcoholic, but you can quickly diagnose yourself. </a:t>
            </a:r>
          </a:p>
          <a:p>
            <a:pPr marL="889000">
              <a:defRPr sz="3600"/>
            </a:pPr>
            <a:r>
              <a:t>Step over to the nearest barroom and try some controlled drinking. Try to drink and stop abruptly. </a:t>
            </a:r>
          </a:p>
          <a:p>
            <a:pPr marL="889000">
              <a:defRPr sz="3600"/>
            </a:pPr>
            <a:r>
              <a:t>Try it more than once.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Big Book Stu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48" name="Then he fell victim to a belief which practically every alcoholic has -…"/>
          <p:cNvSpPr txBox="1"/>
          <p:nvPr>
            <p:ph type="body" idx="1"/>
          </p:nvPr>
        </p:nvSpPr>
        <p:spPr>
          <a:xfrm>
            <a:off x="1270000" y="2705537"/>
            <a:ext cx="9778653" cy="5841126"/>
          </a:xfrm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Then he fell victim to a belief which practically every alcoholic has -</a:t>
            </a:r>
          </a:p>
          <a:p>
            <a:pPr marL="889000">
              <a:defRPr sz="3600"/>
            </a:pPr>
            <a:r>
              <a:t>- that his long period of sobriety and self-discipline had qualified him to drink as other men.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Big Book Stu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51" name="To be gravely affected, one does not necessarily have to drink a long time nor take the quantities some of us have.…"/>
          <p:cNvSpPr txBox="1"/>
          <p:nvPr>
            <p:ph type="body" idx="1"/>
          </p:nvPr>
        </p:nvSpPr>
        <p:spPr>
          <a:xfrm>
            <a:off x="1270000" y="2705537"/>
            <a:ext cx="9889729" cy="5841126"/>
          </a:xfrm>
          <a:prstGeom prst="rect">
            <a:avLst/>
          </a:prstGeom>
        </p:spPr>
        <p:txBody>
          <a:bodyPr/>
          <a:lstStyle/>
          <a:p>
            <a:pPr marL="889000">
              <a:defRPr sz="3600"/>
            </a:pPr>
            <a:r>
              <a:t>To be gravely affected, one does not necessarily have to drink a long time nor take the quantities some of us have. </a:t>
            </a:r>
          </a:p>
          <a:p>
            <a:pPr marL="889000">
              <a:buSzTx/>
              <a:buNone/>
              <a:defRPr sz="3600"/>
            </a:pPr>
          </a:p>
          <a:p>
            <a:pPr marL="889000">
              <a:defRPr sz="3600"/>
            </a:pPr>
            <a:r>
              <a:t>This is particularly true of women. Potential female alcoholics often turn into the real thing and are gone beyond recall in a few years.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Big Book Study"/>
          <p:cNvSpPr txBox="1"/>
          <p:nvPr>
            <p:ph type="title"/>
          </p:nvPr>
        </p:nvSpPr>
        <p:spPr>
          <a:xfrm>
            <a:off x="1270000" y="192689"/>
            <a:ext cx="10464800" cy="2561022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54" name="The group is to discuss Jim’s story."/>
          <p:cNvSpPr txBox="1"/>
          <p:nvPr>
            <p:ph type="body" sz="half" idx="1"/>
          </p:nvPr>
        </p:nvSpPr>
        <p:spPr>
          <a:xfrm>
            <a:off x="1270000" y="2753710"/>
            <a:ext cx="10464800" cy="3484180"/>
          </a:xfrm>
          <a:prstGeom prst="rect">
            <a:avLst/>
          </a:prstGeom>
        </p:spPr>
        <p:txBody>
          <a:bodyPr/>
          <a:lstStyle>
            <a:lvl1pPr marL="889000" algn="ctr">
              <a:buSzTx/>
              <a:buNone/>
            </a:lvl1pPr>
          </a:lstStyle>
          <a:p>
            <a:pPr/>
            <a:r>
              <a:t>The group is to discuss Jim’s story.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ig Book Stu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Big Book Study</a:t>
            </a:r>
          </a:p>
        </p:txBody>
      </p:sp>
      <p:sp>
        <p:nvSpPr>
          <p:cNvPr id="157" name="Read the story about Jay Walking, discuss the examples of absurd behaviour."/>
          <p:cNvSpPr txBox="1"/>
          <p:nvPr>
            <p:ph type="body" idx="1"/>
          </p:nvPr>
        </p:nvSpPr>
        <p:spPr>
          <a:xfrm>
            <a:off x="1270000" y="2705537"/>
            <a:ext cx="9710093" cy="5841126"/>
          </a:xfrm>
          <a:prstGeom prst="rect">
            <a:avLst/>
          </a:prstGeom>
        </p:spPr>
        <p:txBody>
          <a:bodyPr/>
          <a:lstStyle/>
          <a:p>
            <a:pPr lvl="2" marL="1143000" indent="-228600">
              <a:buSzTx/>
              <a:buNone/>
            </a:pPr>
            <a:r>
              <a:t>	Read the story about Jay Walking, discuss the examples of absurd behaviour.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